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notesMasterIdLst>
    <p:notesMasterId r:id="rId27"/>
  </p:notesMasterIdLst>
  <p:sldIdLst>
    <p:sldId id="335" r:id="rId2"/>
    <p:sldId id="478" r:id="rId3"/>
    <p:sldId id="483" r:id="rId4"/>
    <p:sldId id="488" r:id="rId5"/>
    <p:sldId id="467" r:id="rId6"/>
    <p:sldId id="484" r:id="rId7"/>
    <p:sldId id="487" r:id="rId8"/>
    <p:sldId id="485" r:id="rId9"/>
    <p:sldId id="500" r:id="rId10"/>
    <p:sldId id="440" r:id="rId11"/>
    <p:sldId id="501" r:id="rId12"/>
    <p:sldId id="502" r:id="rId13"/>
    <p:sldId id="464" r:id="rId14"/>
    <p:sldId id="465" r:id="rId15"/>
    <p:sldId id="489" r:id="rId16"/>
    <p:sldId id="492" r:id="rId17"/>
    <p:sldId id="493" r:id="rId18"/>
    <p:sldId id="494" r:id="rId19"/>
    <p:sldId id="495" r:id="rId20"/>
    <p:sldId id="490" r:id="rId21"/>
    <p:sldId id="496" r:id="rId22"/>
    <p:sldId id="497" r:id="rId23"/>
    <p:sldId id="498" r:id="rId24"/>
    <p:sldId id="499" r:id="rId25"/>
    <p:sldId id="332" r:id="rId26"/>
  </p:sldIdLst>
  <p:sldSz cx="10691813" cy="7559675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B6"/>
    <a:srgbClr val="009242"/>
    <a:srgbClr val="007033"/>
    <a:srgbClr val="93C67B"/>
    <a:srgbClr val="8B12B6"/>
    <a:srgbClr val="554B97"/>
    <a:srgbClr val="FFFFFF"/>
    <a:srgbClr val="002073"/>
    <a:srgbClr val="FA8606"/>
    <a:srgbClr val="FD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C89EF96-8CEA-46FF-86C4-4CE0E7609802}" styleName="Styl jasny 3 — Ak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28" autoAdjust="0"/>
    <p:restoredTop sz="86405" autoAdjust="0"/>
  </p:normalViewPr>
  <p:slideViewPr>
    <p:cSldViewPr>
      <p:cViewPr varScale="1">
        <p:scale>
          <a:sx n="65" d="100"/>
          <a:sy n="65" d="100"/>
        </p:scale>
        <p:origin x="874" y="3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2BD582C5-ACA9-CC8D-C41D-073980717C3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D93768C-B02D-7F18-9C81-BB43B658072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72EB538-6020-4ED0-A450-9F2F49113206}" type="datetimeFigureOut">
              <a:rPr lang="pl-PL"/>
              <a:pPr>
                <a:defRPr/>
              </a:pPr>
              <a:t>2024-12-13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4FFC6629-C316-4010-5541-56707C89A5B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D0ACA120-1CF5-761A-4E21-402E84E044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C0CF1FA-2B93-9410-D13E-2E54130A4D0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BE5D39FE-5CE1-5B3A-B556-F64301F077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F54BB-6727-475F-9FD5-ED33A44F2811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32825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ymbol zastępczy obrazu slajdu 1">
            <a:extLst>
              <a:ext uri="{FF2B5EF4-FFF2-40B4-BE49-F238E27FC236}">
                <a16:creationId xmlns:a16="http://schemas.microsoft.com/office/drawing/2014/main" id="{BAEE2547-540A-1C34-FE42-74B7256CA3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ymbol zastępczy notatek 2">
            <a:extLst>
              <a:ext uri="{FF2B5EF4-FFF2-40B4-BE49-F238E27FC236}">
                <a16:creationId xmlns:a16="http://schemas.microsoft.com/office/drawing/2014/main" id="{DDF80B94-0AD1-674B-9CD7-B6303076A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 sz="1100" dirty="0"/>
          </a:p>
        </p:txBody>
      </p:sp>
      <p:sp>
        <p:nvSpPr>
          <p:cNvPr id="18436" name="Symbol zastępczy numeru slajdu 3">
            <a:extLst>
              <a:ext uri="{FF2B5EF4-FFF2-40B4-BE49-F238E27FC236}">
                <a16:creationId xmlns:a16="http://schemas.microsoft.com/office/drawing/2014/main" id="{B1643D38-FEB1-BF10-7F1F-D0C9BA7904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B3A1AAAA-A27A-45D8-A6BC-60C8906F3B44}" type="slidenum">
              <a:rPr lang="pl-PL" altLang="pl-PL" smtClean="0"/>
              <a:pPr/>
              <a:t>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61227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169664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615305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73959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12048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747788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0F54BB-6727-475F-9FD5-ED33A44F2811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90223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ymbol zastępczy obrazu slajdu 1">
            <a:extLst>
              <a:ext uri="{FF2B5EF4-FFF2-40B4-BE49-F238E27FC236}">
                <a16:creationId xmlns:a16="http://schemas.microsoft.com/office/drawing/2014/main" id="{466BD8E8-B3B3-7AB7-A7D9-28512CC4733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Symbol zastępczy notatek 2">
            <a:extLst>
              <a:ext uri="{FF2B5EF4-FFF2-40B4-BE49-F238E27FC236}">
                <a16:creationId xmlns:a16="http://schemas.microsoft.com/office/drawing/2014/main" id="{4ECC5434-4ECC-331F-C4CA-9B68E47CD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altLang="pl-PL"/>
          </a:p>
        </p:txBody>
      </p:sp>
      <p:sp>
        <p:nvSpPr>
          <p:cNvPr id="75780" name="Symbol zastępczy numeru slajdu 3">
            <a:extLst>
              <a:ext uri="{FF2B5EF4-FFF2-40B4-BE49-F238E27FC236}">
                <a16:creationId xmlns:a16="http://schemas.microsoft.com/office/drawing/2014/main" id="{092FFC74-E949-55C8-0CF9-F6786888A36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6D3F3AB-27F5-4E4A-B72A-414B2435B818}" type="slidenum">
              <a:rPr lang="pl-PL" altLang="pl-PL" smtClean="0"/>
              <a:pPr/>
              <a:t>25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7085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4.png"/><Relationship Id="rId16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730D38-E5A9-7471-3D54-D6038BF6D7C7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77D55CA3-7F74-5CB7-CE0D-4EE6B5B4DDBB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006C04D2-107A-BCE9-C207-DB50E5B4CCB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32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970A86B6-99C4-5470-920D-CE74DB0595D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977419B7-7FF6-E590-F5D9-3364AF12E5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AB949CE0-C342-20F2-6EE5-F75136DEBB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C00CCD4E-465C-9EC5-39E6-478597F131E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B460CF82-7A62-361F-0E2F-3A88B69147E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E59F1ED2-80D3-A4AB-30CC-717E9020540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E19FAB3-F003-8736-E7CD-E490AA03D7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8A6B2964-CF72-417C-92A5-962D14C2EA66}" type="datetime1">
              <a:rPr lang="pl-PL"/>
              <a:pPr>
                <a:defRPr/>
              </a:pPr>
              <a:t>2024-12-13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59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lajd - tytuł + 2 elementy zawartości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6E2C80A2-9629-695F-723F-E8BE4BCD0B54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FA8C071A-B719-ECA3-A9BC-3D1C1DFCAD4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5BE31E0A-2CB3-78E2-8774-31A64E5F053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FC1BAB0-3474-D04B-02ED-E2A0408D42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AACD4-1935-4594-B09B-D604099FBDC6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97904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ajd - tytuł + zdjęcie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B2EE699A-F706-7E17-10A2-58E398FBC02C}"/>
              </a:ext>
            </a:extLst>
          </p:cNvPr>
          <p:cNvSpPr/>
          <p:nvPr userDrawn="1"/>
        </p:nvSpPr>
        <p:spPr>
          <a:xfrm>
            <a:off x="1025525" y="0"/>
            <a:ext cx="1079500" cy="179388"/>
          </a:xfrm>
          <a:prstGeom prst="rect">
            <a:avLst/>
          </a:prstGeom>
          <a:solidFill>
            <a:srgbClr val="3E3EBC"/>
          </a:solidFill>
          <a:ln>
            <a:solidFill>
              <a:srgbClr val="3E3E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98DD9EDF-CB7F-FF5C-25AA-FC99C843CABB}"/>
              </a:ext>
            </a:extLst>
          </p:cNvPr>
          <p:cNvSpPr/>
          <p:nvPr userDrawn="1"/>
        </p:nvSpPr>
        <p:spPr>
          <a:xfrm>
            <a:off x="2105025" y="0"/>
            <a:ext cx="7559675" cy="179388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4AB7ECF7-5F2A-8E43-E254-7C13376942FB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906" y="899836"/>
            <a:ext cx="4320000" cy="108000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906" y="1979837"/>
            <a:ext cx="4320382" cy="4680002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7" name="Symbol zastępczy obrazu 6"/>
          <p:cNvSpPr>
            <a:spLocks noGrp="1"/>
          </p:cNvSpPr>
          <p:nvPr>
            <p:ph type="pic" sz="quarter" idx="11"/>
          </p:nvPr>
        </p:nvSpPr>
        <p:spPr>
          <a:xfrm>
            <a:off x="0" y="900113"/>
            <a:ext cx="4986338" cy="5759726"/>
          </a:xfrm>
          <a:solidFill>
            <a:schemeClr val="bg1">
              <a:lumMod val="95000"/>
            </a:schemeClr>
          </a:solidFill>
        </p:spPr>
        <p:txBody>
          <a:bodyPr rtlCol="0" anchor="ctr">
            <a:normAutofit/>
          </a:bodyPr>
          <a:lstStyle>
            <a:lvl1pPr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8" name="Symbol zastępczy numeru slajdu 4">
            <a:extLst>
              <a:ext uri="{FF2B5EF4-FFF2-40B4-BE49-F238E27FC236}">
                <a16:creationId xmlns:a16="http://schemas.microsoft.com/office/drawing/2014/main" id="{4C2649F0-26E5-6853-C3EE-9A371F7CA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DC56F-5EC6-4779-B8AE-9F497CE56919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06987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Slajd - tytuł + zawartość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E3E37C2E-F500-C5C4-5C95-EF85C157471A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51F0E33A-13B1-E7B3-25B6-AB01A5D4489E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BDBDE9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0BE43D26-630A-3E41-1D96-9E719EE2F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2D27-7C08-42B2-A660-8D480D28AFF8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0552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1_Slajd - tytuł + 2 elementy zawartości bez pas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F226233A-7F78-0743-7F6B-B3BF691AC1C8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906" y="1979837"/>
            <a:ext cx="4140000" cy="468001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5906" y="1979613"/>
            <a:ext cx="4140000" cy="4680226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9B2FFA07-704C-E982-2705-4DF055D156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E51C2-DA85-4B3F-89E1-1C82D2A3FFF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660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końc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A82A406C-573A-C610-465C-38169DCFDD13}"/>
              </a:ext>
            </a:extLst>
          </p:cNvPr>
          <p:cNvSpPr/>
          <p:nvPr userDrawn="1"/>
        </p:nvSpPr>
        <p:spPr>
          <a:xfrm>
            <a:off x="2465388" y="4500563"/>
            <a:ext cx="8226425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 descr="Obraz zawierający tekst&#10;&#10;Opis wygenerowany automatycznie">
            <a:extLst>
              <a:ext uri="{FF2B5EF4-FFF2-40B4-BE49-F238E27FC236}">
                <a16:creationId xmlns:a16="http://schemas.microsoft.com/office/drawing/2014/main" id="{315CB2AE-2B66-AE8F-4815-9EC616DE0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975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E477DB40-0FEF-3C81-9CEF-5187356751F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1B726731-63E0-A81F-D896-1E09C1C413A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>
            <a:extLst>
              <a:ext uri="{FF2B5EF4-FFF2-40B4-BE49-F238E27FC236}">
                <a16:creationId xmlns:a16="http://schemas.microsoft.com/office/drawing/2014/main" id="{8FA6312E-1CC0-9BB3-1E4F-677250C76D3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ymbol zastępczy obrazu 10"/>
          <p:cNvSpPr>
            <a:spLocks noGrp="1"/>
          </p:cNvSpPr>
          <p:nvPr>
            <p:ph type="pic" sz="quarter" idx="10"/>
          </p:nvPr>
        </p:nvSpPr>
        <p:spPr>
          <a:xfrm>
            <a:off x="1025525" y="0"/>
            <a:ext cx="8640763" cy="5221288"/>
          </a:xfrm>
          <a:custGeom>
            <a:avLst/>
            <a:gdLst>
              <a:gd name="connsiteX0" fmla="*/ 0 w 8640763"/>
              <a:gd name="connsiteY0" fmla="*/ 0 h 5221288"/>
              <a:gd name="connsiteX1" fmla="*/ 8640763 w 8640763"/>
              <a:gd name="connsiteY1" fmla="*/ 0 h 5221288"/>
              <a:gd name="connsiteX2" fmla="*/ 8640763 w 8640763"/>
              <a:gd name="connsiteY2" fmla="*/ 4500563 h 5221288"/>
              <a:gd name="connsiteX3" fmla="*/ 1439863 w 8640763"/>
              <a:gd name="connsiteY3" fmla="*/ 4500563 h 5221288"/>
              <a:gd name="connsiteX4" fmla="*/ 1439863 w 8640763"/>
              <a:gd name="connsiteY4" fmla="*/ 5221288 h 5221288"/>
              <a:gd name="connsiteX5" fmla="*/ 0 w 8640763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40763" h="5221288">
                <a:moveTo>
                  <a:pt x="0" y="0"/>
                </a:moveTo>
                <a:lnTo>
                  <a:pt x="8640763" y="0"/>
                </a:lnTo>
                <a:lnTo>
                  <a:pt x="8640763" y="4500563"/>
                </a:lnTo>
                <a:lnTo>
                  <a:pt x="1439863" y="4500563"/>
                </a:lnTo>
                <a:lnTo>
                  <a:pt x="1439863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825750" y="5593629"/>
            <a:ext cx="7559675" cy="70557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3816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8739F1ED-ECE2-D191-9258-C6FE98463726}"/>
              </a:ext>
            </a:extLst>
          </p:cNvPr>
          <p:cNvSpPr/>
          <p:nvPr userDrawn="1"/>
        </p:nvSpPr>
        <p:spPr>
          <a:xfrm>
            <a:off x="1027113" y="1973263"/>
            <a:ext cx="8639175" cy="43275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065CE1F-0983-5DCC-E24D-77F25B68CC5A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C4BDA65C-130D-0D60-CF03-1DADB1F0BA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4C85B052-953A-9BCB-8B58-F809AA5DB1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539750"/>
            <a:ext cx="1081088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3FAD5608-FF65-DC91-879D-4866ECDF02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738" y="539750"/>
            <a:ext cx="10795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3CDD25EB-514E-A9AE-C292-DE1F55ED1D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E6F0C523-F2B3-52D1-F411-90D4B466AF4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CF400E4D-E34F-EE58-FAED-971EECF222B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59113"/>
            <a:ext cx="7920115" cy="1107677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5419653-40A8-3651-FE69-AC65DB32BB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0A5C0BFC-F57E-4854-AD2F-52CCD1599EE5}" type="datetime1">
              <a:rPr lang="pl-PL"/>
              <a:pPr>
                <a:defRPr/>
              </a:pPr>
              <a:t>2024-12-13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42369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ADEB7DBC-94F2-0B41-A20A-11275D7FD93D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EB7AEFB-0090-A071-EA2C-6B65F0A7E1FF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 descr="Obraz zawierający tekst&#10;&#10;Opis wygenerowany automatycznie">
            <a:extLst>
              <a:ext uri="{FF2B5EF4-FFF2-40B4-BE49-F238E27FC236}">
                <a16:creationId xmlns:a16="http://schemas.microsoft.com/office/drawing/2014/main" id="{3666C197-55EB-9ABC-30A1-81A835AC5E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1979613"/>
            <a:ext cx="3959225" cy="720725"/>
          </a:xfrm>
          <a:prstGeom prst="rect">
            <a:avLst/>
          </a:prstGeom>
          <a:solidFill>
            <a:srgbClr val="3E3EBC">
              <a:alpha val="9215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73A4532A-5772-D0F1-6DD1-06F2078E50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CAF41E-C15B-4EDF-03E1-31DFB856AB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1FEFF701-4926-852F-FB23-8B77605F636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5C330585-DA52-62F3-83DA-706468405194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0EA20B0F-6411-9B54-FCC1-98C13C4F5CC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69F8F5F6-916A-CA74-60C9-68A751F5383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C8C6158B-5D62-A78C-494D-A14A365A766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7682056-F133-D32D-D76E-BD0C221E84B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5EEE5BB7-EB35-B5F6-63F3-451BEC71E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CBD4D9A4-4773-AE82-C0E5-D2E8AA804A0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05566B2F-329C-CECA-0F9E-06A9CF7D3FE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B94E0A31-970C-D0B2-2865-59DD3EA035E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0B1D8062-2078-F5AF-4E1A-E6807AEC95A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BC55E75C-C8D9-E700-7CE7-4BA5FC84FDEA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az 26">
            <a:extLst>
              <a:ext uri="{FF2B5EF4-FFF2-40B4-BE49-F238E27FC236}">
                <a16:creationId xmlns:a16="http://schemas.microsoft.com/office/drawing/2014/main" id="{1D4F2F74-8710-11CB-383A-EBE0EF7FCB93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B0923844-C53D-0DEE-3A07-AE42B974037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30955AA-06E6-4C04-A951-CDEFB0C61620}" type="datetime1">
              <a:rPr lang="pl-PL"/>
              <a:pPr>
                <a:defRPr/>
              </a:pPr>
              <a:t>2024-12-13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608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Slajd tytułowy (dług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>
            <a:extLst>
              <a:ext uri="{FF2B5EF4-FFF2-40B4-BE49-F238E27FC236}">
                <a16:creationId xmlns:a16="http://schemas.microsoft.com/office/drawing/2014/main" id="{7711244B-4F40-0B97-CE65-6790B8B5D82E}"/>
              </a:ext>
            </a:extLst>
          </p:cNvPr>
          <p:cNvSpPr/>
          <p:nvPr userDrawn="1"/>
        </p:nvSpPr>
        <p:spPr>
          <a:xfrm>
            <a:off x="1025525" y="1982788"/>
            <a:ext cx="8640763" cy="4318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C3BE7D14-95B9-BF15-DB72-D2BA92C040B2}"/>
              </a:ext>
            </a:extLst>
          </p:cNvPr>
          <p:cNvSpPr/>
          <p:nvPr userDrawn="1"/>
        </p:nvSpPr>
        <p:spPr>
          <a:xfrm>
            <a:off x="0" y="0"/>
            <a:ext cx="4986338" cy="26939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6" name="Obraz 10">
            <a:extLst>
              <a:ext uri="{FF2B5EF4-FFF2-40B4-BE49-F238E27FC236}">
                <a16:creationId xmlns:a16="http://schemas.microsoft.com/office/drawing/2014/main" id="{E7D8ACD8-BAF2-5C2D-E943-269919EC7F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2">
            <a:extLst>
              <a:ext uri="{FF2B5EF4-FFF2-40B4-BE49-F238E27FC236}">
                <a16:creationId xmlns:a16="http://schemas.microsoft.com/office/drawing/2014/main" id="{6377412B-EB3E-069B-D451-02D94064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3">
            <a:extLst>
              <a:ext uri="{FF2B5EF4-FFF2-40B4-BE49-F238E27FC236}">
                <a16:creationId xmlns:a16="http://schemas.microsoft.com/office/drawing/2014/main" id="{8129BDBD-3525-175E-0E51-F677A1CAC99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14">
            <a:extLst>
              <a:ext uri="{FF2B5EF4-FFF2-40B4-BE49-F238E27FC236}">
                <a16:creationId xmlns:a16="http://schemas.microsoft.com/office/drawing/2014/main" id="{C1808DC0-571A-1069-664E-C9683FEBD96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5">
            <a:extLst>
              <a:ext uri="{FF2B5EF4-FFF2-40B4-BE49-F238E27FC236}">
                <a16:creationId xmlns:a16="http://schemas.microsoft.com/office/drawing/2014/main" id="{8442D7DB-1DC0-791B-2CB9-5021F525147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0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6">
            <a:extLst>
              <a:ext uri="{FF2B5EF4-FFF2-40B4-BE49-F238E27FC236}">
                <a16:creationId xmlns:a16="http://schemas.microsoft.com/office/drawing/2014/main" id="{366017A6-4D80-DF11-23AC-7FA4C3561E89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12446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17">
            <a:extLst>
              <a:ext uri="{FF2B5EF4-FFF2-40B4-BE49-F238E27FC236}">
                <a16:creationId xmlns:a16="http://schemas.microsoft.com/office/drawing/2014/main" id="{1AEDEC54-1976-47B1-00C7-7F3FD3F28362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53816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18">
            <a:extLst>
              <a:ext uri="{FF2B5EF4-FFF2-40B4-BE49-F238E27FC236}">
                <a16:creationId xmlns:a16="http://schemas.microsoft.com/office/drawing/2014/main" id="{50A51F08-0EEB-0B47-E6BD-854E76E48AD8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5461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az 19">
            <a:extLst>
              <a:ext uri="{FF2B5EF4-FFF2-40B4-BE49-F238E27FC236}">
                <a16:creationId xmlns:a16="http://schemas.microsoft.com/office/drawing/2014/main" id="{9F1A7A94-0449-EAFA-A83B-A007548AB81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12541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az 20">
            <a:extLst>
              <a:ext uri="{FF2B5EF4-FFF2-40B4-BE49-F238E27FC236}">
                <a16:creationId xmlns:a16="http://schemas.microsoft.com/office/drawing/2014/main" id="{F348E6CD-5191-DC34-655B-5074431ABABD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5429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21">
            <a:extLst>
              <a:ext uri="{FF2B5EF4-FFF2-40B4-BE49-F238E27FC236}">
                <a16:creationId xmlns:a16="http://schemas.microsoft.com/office/drawing/2014/main" id="{360C72B7-5169-5E45-0100-440E68B795A5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950" y="53498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az 22">
            <a:extLst>
              <a:ext uri="{FF2B5EF4-FFF2-40B4-BE49-F238E27FC236}">
                <a16:creationId xmlns:a16="http://schemas.microsoft.com/office/drawing/2014/main" id="{1C4A0A19-673D-145F-6DFC-40B600258BF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25" y="5318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az 23">
            <a:extLst>
              <a:ext uri="{FF2B5EF4-FFF2-40B4-BE49-F238E27FC236}">
                <a16:creationId xmlns:a16="http://schemas.microsoft.com/office/drawing/2014/main" id="{A877BC93-4E60-144A-78AD-D6F9D9D4B5E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12525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24">
            <a:extLst>
              <a:ext uri="{FF2B5EF4-FFF2-40B4-BE49-F238E27FC236}">
                <a16:creationId xmlns:a16="http://schemas.microsoft.com/office/drawing/2014/main" id="{4F4873E9-C79E-B261-04BE-CA28065C46E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613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az 25">
            <a:extLst>
              <a:ext uri="{FF2B5EF4-FFF2-40B4-BE49-F238E27FC236}">
                <a16:creationId xmlns:a16="http://schemas.microsoft.com/office/drawing/2014/main" id="{FE70FD2E-EA85-554B-1232-3BC065FB7D64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125095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77" y="3070227"/>
            <a:ext cx="7920115" cy="1087764"/>
          </a:xfrm>
        </p:spPr>
        <p:txBody>
          <a:bodyPr>
            <a:normAutofit/>
          </a:bodyPr>
          <a:lstStyle>
            <a:lvl1pPr algn="l">
              <a:lnSpc>
                <a:spcPts val="4000"/>
              </a:lnSpc>
              <a:defRPr sz="32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8" y="4861794"/>
            <a:ext cx="7920037" cy="1080000"/>
          </a:xfrm>
        </p:spPr>
        <p:txBody>
          <a:bodyPr>
            <a:normAutofit/>
          </a:bodyPr>
          <a:lstStyle>
            <a:lvl1pPr marL="0" indent="0" algn="l">
              <a:lnSpc>
                <a:spcPts val="3500"/>
              </a:lnSpc>
              <a:buNone/>
              <a:defRPr sz="2800" b="1">
                <a:solidFill>
                  <a:schemeClr val="tx2"/>
                </a:solidFill>
              </a:defRPr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EF9AE2F3-97CD-D842-8A32-447D365CB1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66063" y="539750"/>
            <a:ext cx="1798637" cy="349250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FCADBE59-3A8D-4B60-B132-C38BCB58B296}" type="datetime1">
              <a:rPr lang="pl-PL"/>
              <a:pPr>
                <a:defRPr/>
              </a:pPr>
              <a:t>2024-12-13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24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38F80E62-F779-E75A-3EDA-9B9408D9FE1E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2DC8FB52-1049-0B90-AC4A-4E1E63F9308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9F58DD2E-7804-923E-46BD-CF87938385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49A5FB3C-3E55-982C-261C-5D59E85CD2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13" descr="Obraz zawierający tekst&#10;&#10;Opis wygenerowany automatycznie">
            <a:extLst>
              <a:ext uri="{FF2B5EF4-FFF2-40B4-BE49-F238E27FC236}">
                <a16:creationId xmlns:a16="http://schemas.microsoft.com/office/drawing/2014/main" id="{5EFDB916-5D59-5F95-71B4-A6775E636F0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4500563"/>
            <a:ext cx="3959225" cy="720725"/>
          </a:xfrm>
          <a:prstGeom prst="rect">
            <a:avLst/>
          </a:prstGeom>
          <a:solidFill>
            <a:srgbClr val="3E3E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0EA56248-3DCF-5D60-E274-18657B84ED3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B22F03D3-40A2-4AD9-B377-A57BF4766CB0}" type="datetime1">
              <a:rPr lang="pl-PL"/>
              <a:pPr>
                <a:defRPr/>
              </a:pPr>
              <a:t>2024-12-13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92253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owy (krótki tytu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422F9659-3B01-4348-6479-4947BD64F93C}"/>
              </a:ext>
            </a:extLst>
          </p:cNvPr>
          <p:cNvSpPr/>
          <p:nvPr userDrawn="1"/>
        </p:nvSpPr>
        <p:spPr>
          <a:xfrm>
            <a:off x="2825750" y="4500563"/>
            <a:ext cx="6840538" cy="1800225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Obraz 8">
            <a:extLst>
              <a:ext uri="{FF2B5EF4-FFF2-40B4-BE49-F238E27FC236}">
                <a16:creationId xmlns:a16="http://schemas.microsoft.com/office/drawing/2014/main" id="{7983F097-BEE9-5A41-A0DB-7F02C85990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6370638"/>
            <a:ext cx="162083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0">
            <a:extLst>
              <a:ext uri="{FF2B5EF4-FFF2-40B4-BE49-F238E27FC236}">
                <a16:creationId xmlns:a16="http://schemas.microsoft.com/office/drawing/2014/main" id="{49DC1EF5-CF40-A829-92AF-216354CA4B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38" y="6370638"/>
            <a:ext cx="2633662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Obraz 12">
            <a:extLst>
              <a:ext uri="{FF2B5EF4-FFF2-40B4-BE49-F238E27FC236}">
                <a16:creationId xmlns:a16="http://schemas.microsoft.com/office/drawing/2014/main" id="{CA88542B-6973-162C-5C1D-2D1AC1145A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688" y="6370638"/>
            <a:ext cx="2239962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ymbol zastępczy obrazu 1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784975" cy="5221288"/>
          </a:xfrm>
          <a:custGeom>
            <a:avLst/>
            <a:gdLst>
              <a:gd name="connsiteX0" fmla="*/ 0 w 6784975"/>
              <a:gd name="connsiteY0" fmla="*/ 0 h 5221288"/>
              <a:gd name="connsiteX1" fmla="*/ 6784975 w 6784975"/>
              <a:gd name="connsiteY1" fmla="*/ 0 h 5221288"/>
              <a:gd name="connsiteX2" fmla="*/ 6784975 w 6784975"/>
              <a:gd name="connsiteY2" fmla="*/ 4500563 h 5221288"/>
              <a:gd name="connsiteX3" fmla="*/ 2825750 w 6784975"/>
              <a:gd name="connsiteY3" fmla="*/ 4500563 h 5221288"/>
              <a:gd name="connsiteX4" fmla="*/ 2825750 w 6784975"/>
              <a:gd name="connsiteY4" fmla="*/ 5221288 h 5221288"/>
              <a:gd name="connsiteX5" fmla="*/ 0 w 6784975"/>
              <a:gd name="connsiteY5" fmla="*/ 5221288 h 522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4975" h="5221288">
                <a:moveTo>
                  <a:pt x="0" y="0"/>
                </a:moveTo>
                <a:lnTo>
                  <a:pt x="6784975" y="0"/>
                </a:lnTo>
                <a:lnTo>
                  <a:pt x="6784975" y="4500563"/>
                </a:lnTo>
                <a:lnTo>
                  <a:pt x="2825750" y="4500563"/>
                </a:lnTo>
                <a:lnTo>
                  <a:pt x="2825750" y="5221288"/>
                </a:lnTo>
                <a:lnTo>
                  <a:pt x="0" y="52212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2808" y="5579563"/>
            <a:ext cx="6133117" cy="648546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FA50DA2-8251-5626-1298-E9495E7D081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7866063" y="539750"/>
            <a:ext cx="1800225" cy="366713"/>
          </a:xfrm>
          <a:prstGeom prst="rect">
            <a:avLst/>
          </a:prstGeom>
        </p:spPr>
        <p:txBody>
          <a:bodyPr lIns="0" tIns="0" rIns="0" bIns="0"/>
          <a:lstStyle>
            <a:lvl1pPr algn="r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</a:lstStyle>
          <a:p>
            <a:pPr>
              <a:defRPr/>
            </a:pPr>
            <a:fld id="{CF55F772-CAF8-4F5B-A4F7-962CF19BD0E5}" type="datetime1">
              <a:rPr lang="pl-PL"/>
              <a:pPr>
                <a:defRPr/>
              </a:pPr>
              <a:t>2024-12-13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6708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7C8AB4D1-D460-526B-486B-2EBD71191A67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rgbClr val="BDBD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6101D7CB-EEA7-3455-0F03-6165F8CD9F28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1DA6FE23-B704-FEAB-5BE1-8CC21435C722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/>
              <a:t>Kliknij ikonę, aby dodać obraz</a:t>
            </a:r>
            <a:endParaRPr lang="pl-P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051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lajd tytuł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B13A8E0C-031B-8985-8EF3-DB846745240A}"/>
              </a:ext>
            </a:extLst>
          </p:cNvPr>
          <p:cNvSpPr/>
          <p:nvPr userDrawn="1"/>
        </p:nvSpPr>
        <p:spPr>
          <a:xfrm>
            <a:off x="2825750" y="4500563"/>
            <a:ext cx="7196138" cy="215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3A6A260E-A839-124D-B089-35E13250A7DA}"/>
              </a:ext>
            </a:extLst>
          </p:cNvPr>
          <p:cNvSpPr/>
          <p:nvPr userDrawn="1"/>
        </p:nvSpPr>
        <p:spPr>
          <a:xfrm>
            <a:off x="3905250" y="4500563"/>
            <a:ext cx="3600450" cy="358775"/>
          </a:xfrm>
          <a:prstGeom prst="rect">
            <a:avLst/>
          </a:prstGeom>
          <a:solidFill>
            <a:srgbClr val="554B97"/>
          </a:solidFill>
          <a:ln>
            <a:solidFill>
              <a:srgbClr val="554B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052803FC-5BFA-9B59-D454-AB3015658CD9}"/>
              </a:ext>
            </a:extLst>
          </p:cNvPr>
          <p:cNvSpPr/>
          <p:nvPr userDrawn="1"/>
        </p:nvSpPr>
        <p:spPr>
          <a:xfrm>
            <a:off x="2825750" y="4500563"/>
            <a:ext cx="1079500" cy="35877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9" name="Symbol zastępczy obrazu 8"/>
          <p:cNvSpPr>
            <a:spLocks noGrp="1"/>
          </p:cNvSpPr>
          <p:nvPr>
            <p:ph type="pic" sz="quarter" idx="10"/>
          </p:nvPr>
        </p:nvSpPr>
        <p:spPr>
          <a:xfrm>
            <a:off x="669925" y="0"/>
            <a:ext cx="6835775" cy="4859338"/>
          </a:xfrm>
          <a:custGeom>
            <a:avLst/>
            <a:gdLst>
              <a:gd name="connsiteX0" fmla="*/ 0 w 6835775"/>
              <a:gd name="connsiteY0" fmla="*/ 0 h 4859338"/>
              <a:gd name="connsiteX1" fmla="*/ 6835775 w 6835775"/>
              <a:gd name="connsiteY1" fmla="*/ 0 h 4859338"/>
              <a:gd name="connsiteX2" fmla="*/ 6835775 w 6835775"/>
              <a:gd name="connsiteY2" fmla="*/ 4500563 h 4859338"/>
              <a:gd name="connsiteX3" fmla="*/ 2155824 w 6835775"/>
              <a:gd name="connsiteY3" fmla="*/ 4500563 h 4859338"/>
              <a:gd name="connsiteX4" fmla="*/ 2155824 w 6835775"/>
              <a:gd name="connsiteY4" fmla="*/ 4859338 h 4859338"/>
              <a:gd name="connsiteX5" fmla="*/ 0 w 6835775"/>
              <a:gd name="connsiteY5" fmla="*/ 4859338 h 485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35775" h="4859338">
                <a:moveTo>
                  <a:pt x="0" y="0"/>
                </a:moveTo>
                <a:lnTo>
                  <a:pt x="6835775" y="0"/>
                </a:lnTo>
                <a:lnTo>
                  <a:pt x="6835775" y="4500563"/>
                </a:lnTo>
                <a:lnTo>
                  <a:pt x="2155824" y="4500563"/>
                </a:lnTo>
                <a:lnTo>
                  <a:pt x="2155824" y="4859338"/>
                </a:lnTo>
                <a:lnTo>
                  <a:pt x="0" y="48593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/>
            </a:lvl1pPr>
          </a:lstStyle>
          <a:p>
            <a:pPr lvl="0"/>
            <a:r>
              <a:rPr lang="pl-PL" noProof="0" dirty="0"/>
              <a:t>Kliknij ikonę, aby dodać obraz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86113" y="5195719"/>
            <a:ext cx="6480176" cy="1320421"/>
          </a:xfrm>
        </p:spPr>
        <p:txBody>
          <a:bodyPr>
            <a:normAutofit/>
          </a:bodyPr>
          <a:lstStyle>
            <a:lvl1pPr algn="l">
              <a:lnSpc>
                <a:spcPts val="3500"/>
              </a:lnSpc>
              <a:defRPr sz="28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3324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jd - tytuł + zawartość z paski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>
            <a:extLst>
              <a:ext uri="{FF2B5EF4-FFF2-40B4-BE49-F238E27FC236}">
                <a16:creationId xmlns:a16="http://schemas.microsoft.com/office/drawing/2014/main" id="{B256C58C-0B91-7112-00B5-45BA5613D379}"/>
              </a:ext>
            </a:extLst>
          </p:cNvPr>
          <p:cNvSpPr/>
          <p:nvPr userDrawn="1"/>
        </p:nvSpPr>
        <p:spPr>
          <a:xfrm>
            <a:off x="8585200" y="7380288"/>
            <a:ext cx="1079500" cy="179387"/>
          </a:xfrm>
          <a:prstGeom prst="rect">
            <a:avLst/>
          </a:prstGeom>
          <a:solidFill>
            <a:srgbClr val="93C67B"/>
          </a:solidFill>
          <a:ln>
            <a:solidFill>
              <a:srgbClr val="BDBD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</p:txBody>
      </p:sp>
      <p:sp>
        <p:nvSpPr>
          <p:cNvPr id="7" name="Symbol zastępczy numeru slajdu 4">
            <a:extLst>
              <a:ext uri="{FF2B5EF4-FFF2-40B4-BE49-F238E27FC236}">
                <a16:creationId xmlns:a16="http://schemas.microsoft.com/office/drawing/2014/main" id="{ED18D69B-C12C-D036-BE07-68C1F325B26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6BE7B-80CB-4926-B646-E23E8BCBFE23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400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F838251-A90A-E97D-BC8F-B58CBB8A8B9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025525" y="900113"/>
            <a:ext cx="864076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689E6D8-A678-E7D5-D127-C805F2C575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1025525" y="1979613"/>
            <a:ext cx="864076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  <a:endParaRPr lang="en-US" altLang="pl-PL"/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216D459C-06A4-70A3-97CA-25CE224F0982}"/>
              </a:ext>
            </a:extLst>
          </p:cNvPr>
          <p:cNvSpPr/>
          <p:nvPr userDrawn="1"/>
        </p:nvSpPr>
        <p:spPr>
          <a:xfrm>
            <a:off x="1025525" y="0"/>
            <a:ext cx="1081088" cy="1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8427F517-131B-CB47-FB7B-08410CF6CFF6}"/>
              </a:ext>
            </a:extLst>
          </p:cNvPr>
          <p:cNvSpPr/>
          <p:nvPr userDrawn="1"/>
        </p:nvSpPr>
        <p:spPr>
          <a:xfrm>
            <a:off x="2106613" y="0"/>
            <a:ext cx="7559675" cy="179388"/>
          </a:xfrm>
          <a:prstGeom prst="rect">
            <a:avLst/>
          </a:prstGeom>
          <a:solidFill>
            <a:srgbClr val="009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BAE3DA0-9E47-9E1A-3A63-2F550208A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85200" y="7019925"/>
            <a:ext cx="1079500" cy="179388"/>
          </a:xfrm>
          <a:prstGeom prst="rect">
            <a:avLst/>
          </a:prstGeom>
          <a:noFill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2"/>
                </a:solidFill>
                <a:latin typeface="Open Sans" panose="020B0606030504020204" pitchFamily="34" charset="0"/>
              </a:defRPr>
            </a:lvl1pPr>
          </a:lstStyle>
          <a:p>
            <a:pPr>
              <a:defRPr/>
            </a:pPr>
            <a:fld id="{B6149208-B9E7-43D3-8F68-4BAE28D468FA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61DCC141-D514-6954-7992-D59F5F8620D3}"/>
              </a:ext>
            </a:extLst>
          </p:cNvPr>
          <p:cNvSpPr/>
          <p:nvPr userDrawn="1"/>
        </p:nvSpPr>
        <p:spPr>
          <a:xfrm>
            <a:off x="8585200" y="7380288"/>
            <a:ext cx="1081088" cy="179387"/>
          </a:xfrm>
          <a:prstGeom prst="rect">
            <a:avLst/>
          </a:prstGeom>
          <a:solidFill>
            <a:srgbClr val="93C6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751" r:id="rId1"/>
    <p:sldLayoutId id="2147486752" r:id="rId2"/>
    <p:sldLayoutId id="2147486753" r:id="rId3"/>
    <p:sldLayoutId id="2147486754" r:id="rId4"/>
    <p:sldLayoutId id="2147486755" r:id="rId5"/>
    <p:sldLayoutId id="2147486756" r:id="rId6"/>
    <p:sldLayoutId id="2147486757" r:id="rId7"/>
    <p:sldLayoutId id="2147486758" r:id="rId8"/>
    <p:sldLayoutId id="2147486759" r:id="rId9"/>
    <p:sldLayoutId id="2147486760" r:id="rId10"/>
    <p:sldLayoutId id="2147486761" r:id="rId11"/>
    <p:sldLayoutId id="2147486762" r:id="rId12"/>
    <p:sldLayoutId id="2147486763" r:id="rId13"/>
    <p:sldLayoutId id="2147486764" r:id="rId14"/>
  </p:sldLayoutIdLst>
  <p:hf hdr="0" ftr="0"/>
  <p:txStyles>
    <p:titleStyle>
      <a:lvl1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algn="l" defTabSz="1006475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4572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6pPr>
      <a:lvl7pPr marL="9144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7pPr>
      <a:lvl8pPr marL="13716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8pPr>
      <a:lvl9pPr marL="1828800" algn="l" defTabSz="1006475" rtl="0" fontAlgn="base">
        <a:lnSpc>
          <a:spcPts val="36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9pPr>
    </p:titleStyle>
    <p:bodyStyle>
      <a:lvl1pPr marL="250825" indent="-250825" algn="l" defTabSz="1006475" rtl="0" eaLnBrk="0" fontAlgn="base" hangingPunct="0">
        <a:lnSpc>
          <a:spcPts val="2400"/>
        </a:lnSpc>
        <a:spcBef>
          <a:spcPts val="1100"/>
        </a:spcBef>
        <a:spcAft>
          <a:spcPct val="0"/>
        </a:spcAft>
        <a:buClr>
          <a:schemeClr val="accent1"/>
        </a:buClr>
        <a:buBlip>
          <a:blip r:embed="rId16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1pPr>
      <a:lvl2pPr marL="7556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7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2pPr>
      <a:lvl3pPr marL="1258888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Blip>
          <a:blip r:embed="rId18"/>
        </a:buBlip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3pPr>
      <a:lvl4pPr marL="1763713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4pPr>
      <a:lvl5pPr marL="2266950" indent="-250825" algn="l" defTabSz="1006475" rtl="0" eaLnBrk="0" fontAlgn="base" hangingPunct="0">
        <a:lnSpc>
          <a:spcPts val="2400"/>
        </a:lnSpc>
        <a:spcBef>
          <a:spcPts val="5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Open Sans" pitchFamily="2" charset="0"/>
          <a:ea typeface="Open Sans" pitchFamily="2" charset="0"/>
          <a:cs typeface="Open Sans" pitchFamily="2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ytuł 15">
            <a:extLst>
              <a:ext uri="{FF2B5EF4-FFF2-40B4-BE49-F238E27FC236}">
                <a16:creationId xmlns:a16="http://schemas.microsoft.com/office/drawing/2014/main" id="{787170AE-D786-C4B8-1BF9-CCE382B959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1410" y="179437"/>
            <a:ext cx="2736205" cy="287436"/>
          </a:xfrm>
        </p:spPr>
        <p:txBody>
          <a:bodyPr/>
          <a:lstStyle/>
          <a:p>
            <a:r>
              <a:rPr lang="pl-PL" sz="1800" dirty="0">
                <a:solidFill>
                  <a:srgbClr val="FFFFFF"/>
                </a:solidFill>
              </a:rPr>
              <a:t>Slajd tytułowy</a:t>
            </a:r>
          </a:p>
        </p:txBody>
      </p:sp>
      <p:sp>
        <p:nvSpPr>
          <p:cNvPr id="11" name="Tytuł 1">
            <a:extLst>
              <a:ext uri="{FF2B5EF4-FFF2-40B4-BE49-F238E27FC236}">
                <a16:creationId xmlns:a16="http://schemas.microsoft.com/office/drawing/2014/main" id="{25C1F810-5A2C-73E7-E2EA-32E6C2F66B7E}"/>
              </a:ext>
            </a:extLst>
          </p:cNvPr>
          <p:cNvSpPr txBox="1">
            <a:spLocks/>
          </p:cNvSpPr>
          <p:nvPr/>
        </p:nvSpPr>
        <p:spPr bwMode="auto">
          <a:xfrm>
            <a:off x="629382" y="5003973"/>
            <a:ext cx="9433048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2800"/>
              </a:lnSpc>
            </a:pPr>
            <a:r>
              <a:rPr lang="pl-PL" altLang="pl-PL" sz="24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Część finansowo-ekonomiczna </a:t>
            </a:r>
            <a:endParaRPr lang="pl-PL" altLang="pl-PL" sz="24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17411" name="Symbol zastępczy numeru slajdu 3">
            <a:extLst>
              <a:ext uri="{FF2B5EF4-FFF2-40B4-BE49-F238E27FC236}">
                <a16:creationId xmlns:a16="http://schemas.microsoft.com/office/drawing/2014/main" id="{8DAD59DD-94E0-2873-3ED3-462EDA8BB8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37652ED6-1A5F-41C8-8CF9-EFF1C693D102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1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  <p:sp>
        <p:nvSpPr>
          <p:cNvPr id="14" name="Tytuł 1">
            <a:extLst>
              <a:ext uri="{FF2B5EF4-FFF2-40B4-BE49-F238E27FC236}">
                <a16:creationId xmlns:a16="http://schemas.microsoft.com/office/drawing/2014/main" id="{13CA0706-8249-3742-85AE-F68EDE7037D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>
            <a:spLocks/>
          </p:cNvSpPr>
          <p:nvPr/>
        </p:nvSpPr>
        <p:spPr bwMode="auto">
          <a:xfrm>
            <a:off x="781782" y="6084093"/>
            <a:ext cx="9433048" cy="72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2"/>
                </a:solidFill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 defTabSz="1006475" rtl="0" eaLnBrk="0" fontAlgn="base" hangingPunct="0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4572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6pPr>
            <a:lvl7pPr marL="9144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7pPr>
            <a:lvl8pPr marL="13716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8pPr>
            <a:lvl9pPr marL="1828800" algn="l" defTabSz="1006475" rtl="0" fontAlgn="base">
              <a:lnSpc>
                <a:spcPts val="36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9pPr>
          </a:lstStyle>
          <a:p>
            <a:pPr algn="ctr" eaLnBrk="1" hangingPunct="1">
              <a:lnSpc>
                <a:spcPts val="3000"/>
              </a:lnSpc>
            </a:pPr>
            <a:r>
              <a:rPr lang="pl-PL" altLang="pl-PL" sz="1400" b="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Mariusz Przeczka – Ekspert, Departament Analiz i Ryzyka Finansowego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00B03E41-BEFE-8873-57E5-B9E5EB0E71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 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91605"/>
            <a:ext cx="9505055" cy="489654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obliczeniowa (model finansowy)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indent="552450">
              <a:lnSpc>
                <a:spcPct val="100000"/>
              </a:lnSpc>
              <a:spcBef>
                <a:spcPts val="0"/>
              </a:spcBef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powinien prezentować sprawozdania finansowe w zakresie: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dotychczasowej działalności wnioskodawcy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prognozy w okresie odniesienia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przepływy dla projektu, w tym wyliczenie luki w finansowaniu</a:t>
            </a:r>
          </a:p>
          <a:p>
            <a:pPr marL="8032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2862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wyniki analizy powinny być spójne z zakładką „Dane finansowe” z Wniosku wypełnianego w generatorze wniosków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BF372E6-4826-EA14-F841-79C47FEB7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482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  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187549"/>
            <a:ext cx="9505055" cy="559182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Wytyczne w zakresie wyliczania luki w finansowaniu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Luka w finansowaniu wyliczana jest na potrzeby oceny dopuszczalności pomocy publicznej w zakresie rzeczowym projektu dotyczącym wyłącznie sieci dystrybucji ciepła.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Luka obliczana jest metodą NPV na podstawie przepływów finansowych dla projektu, analogicznych jak na potrzeby analizy finansowej, z zastosowaniem poniższych dodatkowych wytycznych: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 nakładach inwestycyjnych należy uwzględnić jedynie nakłady na sieci cieplne, z wyłączeniem kosztów: magazynów ciepła, źródeł OZE zasilających węzły hybrydowe, działań edukacyjnych;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 razie konieczności należy uwzględnić koszty inwestycji odtworzeniowych;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należy uwzględnić wartość rezydualną na koniec okresu prognozy (określoną metodą wartości aktywów trwałych netto);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11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BF372E6-4826-EA14-F841-79C47FEB7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32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Załączniki 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91605"/>
            <a:ext cx="9505055" cy="4896543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Wytyczne w zakresie wyliczania luki w finansowaniu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nie należy uwzględniać amortyzacji;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nie należy uwzględniać finansowania inwestycji (tj. dotacji, wypłat i spłat pożyczek/kredytów, odsetek);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nie należy uwzględniać zmian w kapitale obrotowym i podatku dochodowym;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do dyskontowania przepływów należy zastosować średni ważony koszt kapitału (WACC). Stopę WACC należy obliczyć za pomocą „Kalkulatora ratingu i WACC”, dostępnego w generatorze wniosków. Wypełniony Kalkulator należy załączyć do wniosku o dofinansowanie;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okres prognozy powinien wynosić 20 lat.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12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BF372E6-4826-EA14-F841-79C47FEB7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8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1046"/>
            <a:ext cx="8640763" cy="539750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  <a:br>
              <a:rPr lang="pl-PL" dirty="0"/>
            </a:b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65386" y="1057731"/>
            <a:ext cx="8640763" cy="5721637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endParaRPr lang="pl-PL" dirty="0"/>
          </a:p>
          <a:p>
            <a:pPr marL="429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Sprawozdania finansowe za ostatnie trzy lata poprzedzające rok złożenia wniosku, sporządzone zgodnie z wymogami ustawy o rachunkowości, obejmujące:</a:t>
            </a:r>
          </a:p>
          <a:p>
            <a:pPr marL="714375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Rachunek zysków i strat;</a:t>
            </a:r>
          </a:p>
          <a:p>
            <a:pPr marL="714375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Bilans;</a:t>
            </a:r>
          </a:p>
          <a:p>
            <a:pPr marL="714375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Rachunek przepływów pieniężnych;</a:t>
            </a:r>
          </a:p>
          <a:p>
            <a:pPr marL="714375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Zestawienie zmian w kapitale (funduszu) własnym;</a:t>
            </a:r>
          </a:p>
          <a:p>
            <a:pPr marL="714375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Informacje dodatkowe i objaśnienia;</a:t>
            </a:r>
          </a:p>
          <a:p>
            <a:pPr marL="444500" indent="-2587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Sprawozdanie statystyczne według wzoru F-01 za wykonany okres sprawozdawczy bieżącego roku</a:t>
            </a:r>
          </a:p>
          <a:p>
            <a:pPr marL="444500" indent="-2587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Sprawozdanie biegłego rewidenta z badania rocznego sprawozdania finansowego za ostatnie trzy lata poprzedzające rok złożenia wniosku</a:t>
            </a:r>
          </a:p>
        </p:txBody>
      </p:sp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13</a:t>
            </a:fld>
            <a:endParaRPr lang="pl-PL" altLang="pl-PL"/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8CD05D4E-5679-D6D0-6026-E94F44ACB1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478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14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900113"/>
            <a:ext cx="8640763" cy="539750"/>
          </a:xfrm>
        </p:spPr>
        <p:txBody>
          <a:bodyPr/>
          <a:lstStyle/>
          <a:p>
            <a:pPr marL="631825" indent="-631825"/>
            <a:r>
              <a:rPr lang="pl-PL" dirty="0"/>
              <a:t> Załączniki finansowe do wniosku </a:t>
            </a:r>
            <a:endParaRPr lang="pl-PL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191" y="1331565"/>
            <a:ext cx="8640763" cy="504056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Dokumenty potwierdzające pełne zbilansowanie źródeł finansowania projektu, w tym środki na sfinansowanie rozliczeń podatku VAT:</a:t>
            </a:r>
          </a:p>
          <a:p>
            <a:pPr indent="107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wyciągi z rachunków bankowych;</a:t>
            </a:r>
          </a:p>
          <a:p>
            <a:pPr indent="107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umowy kredytowe;</a:t>
            </a:r>
          </a:p>
          <a:p>
            <a:pPr indent="107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umowy pożyczkowe;</a:t>
            </a:r>
          </a:p>
          <a:p>
            <a:pPr indent="1079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dokapitalizowanie.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Pożyczki i dokapitalizowanie - należy udokumentować, że podmiot udzielający pożyczki/dokonujący dokapitalizowania dysponuje odpowiednimi środkami finansowymi.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784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900113"/>
            <a:ext cx="8640763" cy="935508"/>
          </a:xfrm>
        </p:spPr>
        <p:txBody>
          <a:bodyPr/>
          <a:lstStyle/>
          <a:p>
            <a:pPr marL="85725" indent="-85725"/>
            <a:r>
              <a:rPr lang="pl-PL" dirty="0"/>
              <a:t>Warunki dofinansowania zwrotnego</a:t>
            </a:r>
            <a:br>
              <a:rPr lang="pl-PL" dirty="0"/>
            </a:br>
            <a:r>
              <a:rPr lang="pl-PL" sz="2400" u="sng" dirty="0"/>
              <a:t>Okres finansowania </a:t>
            </a:r>
          </a:p>
        </p:txBody>
      </p:sp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15</a:t>
            </a:fld>
            <a:endParaRPr lang="pl-PL" altLang="pl-PL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191" y="1956596"/>
            <a:ext cx="8640763" cy="4702966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IF i pożyczka NFOŚiGW: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nie dłuższy niż 25 lat liczone od daty planowanej wypłaty pierwszej transzy pożyczki do daty spłaty ostatniej raty kapitałowej,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okres finansowania oznacza dla pożyczki sumę okresu: wypłat, karencji oraz spłat pożyczki;</a:t>
            </a:r>
            <a:endParaRPr lang="pl-PL" sz="2000" b="1" dirty="0">
              <a:solidFill>
                <a:schemeClr val="accent1">
                  <a:lumMod val="75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karencja w spłacie rat kapitałowych: do 12 miesięcy od daty zakończenia realizacji projektu (daty zakończenia kwalifikowania wydatków), </a:t>
            </a:r>
            <a:endParaRPr lang="pl-PL" sz="2000" b="1" dirty="0">
              <a:solidFill>
                <a:schemeClr val="accent1">
                  <a:lumMod val="75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la prognoz spłaty rat kapitałowych pożyczki należy przyjąć kwartalne okresy spłaty z terminami spłat odpowiednio: 31 marzec, 30 czerwiec, 30 wrzesień i 20 grudzień każdego roku.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69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996625"/>
          </a:xfrm>
        </p:spPr>
        <p:txBody>
          <a:bodyPr/>
          <a:lstStyle/>
          <a:p>
            <a:pPr marL="85725" indent="-85725"/>
            <a:r>
              <a:rPr lang="pl-PL" dirty="0"/>
              <a:t>Warunki dofinansowania zwrotnego</a:t>
            </a:r>
            <a:br>
              <a:rPr lang="pl-PL" dirty="0"/>
            </a:br>
            <a:r>
              <a:rPr lang="pl-PL" sz="2400" u="sng" dirty="0"/>
              <a:t>Oprocentowanie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372338"/>
            <a:ext cx="9433048" cy="5076564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Pożyczka IF: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0%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ożyczka NFOŚiGW: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oprocentowanie na poziomie stopy referencyjnej ustalanej zgodnie z komunikatem Komisji Europejskiej w sprawie zmiany metody ustalania stóp referencyjnych i dyskontowych (Dz. Urz. UE C 14, 19.01.2008, str.6); oprocentowanie = stopa bazowa dla Polski 5,68% + marża wynikająca z ratingu wnioskodawcy; 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nioskodawca może samodzielnie sprawdzić swój rating https://www.gov.pl/web/nfosigw/kalkulatory-pomocy-publicznej </a:t>
            </a: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odsetki z tytułu oprocentowania spłacane na bieżąco w okresach kwartalnych, pierwsza spłata na koniec kwartału kalendarzowego, następującego po kwartale, w którym wypłacono pierwszą transzę środków.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16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33677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1439564"/>
          </a:xfrm>
        </p:spPr>
        <p:txBody>
          <a:bodyPr/>
          <a:lstStyle/>
          <a:p>
            <a:pPr marL="85725" indent="-85725"/>
            <a:r>
              <a:rPr lang="pl-PL" dirty="0"/>
              <a:t>Project </a:t>
            </a:r>
            <a:r>
              <a:rPr lang="pl-PL" dirty="0" err="1"/>
              <a:t>finance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Charakterystyka ogólna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605" y="1907629"/>
            <a:ext cx="8640763" cy="4203000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 przedsięwzięcie realizowane w formule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 uznaje się przedsięwzięcie realizowane przez podmiot: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utworzony specjalnie w celu realizacji przedsięwzięcia, który nie rozpoczął jeszcze prowadzenia działalności operacyjnej, lub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który prowadzi działalność operacyjną krócej niż 3 pełne lata obrachunkowe, lub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który prowadzi obecnie działalność gospodarczą, ale w innej dziedzinie niż charakter przedsięwzięcia zgłoszonego we wniosku o dofinansowanie - szczególnie w przypadku, kiedy skala prowadzonej dotychczasowej działalności podmiotu nie gwarantuje ewentualnego zwrotu środków w przypadku niepowodzenia realizacji przedsięwzięcia.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17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99799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18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1439564"/>
          </a:xfrm>
        </p:spPr>
        <p:txBody>
          <a:bodyPr/>
          <a:lstStyle/>
          <a:p>
            <a:pPr marL="85725" indent="-85725"/>
            <a:r>
              <a:rPr lang="pl-PL" dirty="0"/>
              <a:t>Project </a:t>
            </a:r>
            <a:r>
              <a:rPr lang="pl-PL" dirty="0" err="1"/>
              <a:t>finance</a:t>
            </a:r>
            <a:r>
              <a:rPr lang="pl-PL" dirty="0"/>
              <a:t> 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Charakterystyka ogólna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5605" y="1907629"/>
            <a:ext cx="8640763" cy="4752528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wymagania stawiane przez NFOŚiGW dla przedsięwzięć realizowanych w formule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”: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ymóg udziału środków własnych Wnioskodawcy (z zastrzeżeniem, że środki własne nie obejmują: kredytów bankowych, emisji obligacji, pożyczek właścicielskich, pożyczek udzielonych przez inne podmioty itp.) w wysokości min. 15% kosztów kwalifikowanych przedsięwzięcia, wniesionego w postaci udziału kapitału zakładowego pokrytego wkładem pieniężnym, 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ymóg zaangażowania i udokumentowania wydatkowania środków własnych i z innych źródeł finansowania (w szczególności pożyczek właścicielskich) w pierwszej kolejności. 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00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384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19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191" y="360362"/>
            <a:ext cx="8640763" cy="1439564"/>
          </a:xfrm>
        </p:spPr>
        <p:txBody>
          <a:bodyPr/>
          <a:lstStyle/>
          <a:p>
            <a:pPr marL="85725" indent="-85725"/>
            <a:r>
              <a:rPr lang="pl-PL" dirty="0"/>
              <a:t>Project </a:t>
            </a:r>
            <a:r>
              <a:rPr lang="pl-PL" dirty="0" err="1"/>
              <a:t>finance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Charakterystyka ogólna 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3216" y="2446785"/>
            <a:ext cx="8640763" cy="4752528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Dodatkowe wymagania stawiane przez NFOŚiGW dla przedsięwzięć realizowanych w formule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”: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rak wypłat zaliczkowych, </a:t>
            </a:r>
          </a:p>
          <a:p>
            <a:pPr>
              <a:lnSpc>
                <a:spcPct val="10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przypadku stwierdzenia podwyższonego ryzyka realizacji przedsięwzięcia, zastosowanie zabezpieczenia uzupełniającego. 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18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81410" y="395461"/>
            <a:ext cx="8640763" cy="431452"/>
          </a:xfrm>
        </p:spPr>
        <p:txBody>
          <a:bodyPr/>
          <a:lstStyle/>
          <a:p>
            <a:r>
              <a:rPr lang="pl-PL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Spis treści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80020" y="1835621"/>
            <a:ext cx="8712870" cy="4392488"/>
          </a:xfrm>
        </p:spPr>
        <p:txBody>
          <a:bodyPr/>
          <a:lstStyle/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Zasady oceny finansowej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Załączniki finansowe do wniosku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Warunki dofinansowania zwrotnego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r>
              <a:rPr lang="pl-PL" sz="28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Zabezpieczenia zwrotu dofinansowania</a:t>
            </a:r>
          </a:p>
          <a:p>
            <a:pPr marL="400050" indent="-40005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Font typeface="+mj-lt"/>
              <a:buAutoNum type="romanUcPeriod"/>
            </a:pPr>
            <a:endParaRPr lang="pl-PL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pl-PL" altLang="pl-PL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AF91265A-DA9F-2CD8-A731-F0DF46D329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0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20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6" y="500825"/>
            <a:ext cx="8640763" cy="1439564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Regulacje ogólne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2361426"/>
            <a:ext cx="8640763" cy="381642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Wnioskodawca we wniosku o dofinansowanie przedstawia własną propozycję zabezpieczenia zwrotu dofinansowania, która podlega ocenie i weryfikacji NFOŚiGW, 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 przypadku braku akceptacji przez NFOŚiGW propozycji wnioskodawcy, pakiet zabezpieczeń podlega negocjacjom,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 przypadku braku możliwości wypracowania pakietu zabezpieczeń akceptowalnego zarówno przez NFOŚiGW, jak i przez wnioskodawcę, wniosek o dofinansowanie zostanie oceniony negatywnie. 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9077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21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816" y="500825"/>
            <a:ext cx="8640763" cy="1439564"/>
          </a:xfrm>
        </p:spPr>
        <p:txBody>
          <a:bodyPr/>
          <a:lstStyle/>
          <a:p>
            <a:pPr marL="185738" indent="-185738"/>
            <a:r>
              <a:rPr lang="pl-PL" dirty="0"/>
              <a:t>Zabezpieczenia 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Regulacje ogólne</a:t>
            </a:r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2361426"/>
            <a:ext cx="8640763" cy="381642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Dla wniosków składanych przez przedsiębiorców standardowe zabezpieczenie zwrotu/spłaty dofinansowania stanowi weksel własny Beneficjenta in blanco z klauzulą „bez protestu” wraz z deklaracją wekslową wystawcy weksla.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Standardowe zabezpieczenie może zostać wzmocnione w zależności od wyników:</a:t>
            </a:r>
          </a:p>
          <a:p>
            <a:pPr indent="1936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przeprowadzonej oceny finansowej, </a:t>
            </a:r>
          </a:p>
          <a:p>
            <a:pPr indent="19367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przeprowadzonej oceny ekologicznej. </a:t>
            </a: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490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22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8846"/>
            <a:ext cx="8640763" cy="1058743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r>
              <a:rPr lang="pl-PL" sz="2400" u="sng" dirty="0"/>
              <a:t>Wzmocnienie zabezpieczenia</a:t>
            </a:r>
            <a:br>
              <a:rPr lang="pl-PL" sz="2400" u="sng" dirty="0"/>
            </a:br>
            <a:endParaRPr lang="pl-PL" sz="2400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1547589"/>
            <a:ext cx="8640763" cy="504056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Formy zabezpieczeń mogących stanowić wzmocnienie standardowego zabezpieczenia: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Rygor egzekucji,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Poręczenie wekslowe (awal),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Poręczenie według kodeksu cywilnego,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Gwarancja lub poręczenie Skarbu Państwa, banku, innej instytucji,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Przelew/cesja wierzytelności,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Przystąpienie do długu,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Hipoteka,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Zastaw,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z umowy ubezpieczenia majątku,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Blokada środków pieniężnych/papierów wartościowych na rachunku bankowym/inwestycyjnym,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Pełnomocnictwo do rachunku bankowego,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Inne przewidziane prawem formy zabezpieczeń.</a:t>
            </a: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950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23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8846"/>
            <a:ext cx="8640763" cy="1634807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sz="2400" u="sng" dirty="0"/>
              <a:t>Project </a:t>
            </a:r>
            <a:r>
              <a:rPr lang="pl-PL" sz="2400" u="sng" dirty="0" err="1"/>
              <a:t>finance</a:t>
            </a:r>
            <a:br>
              <a:rPr lang="pl-PL" sz="2400" u="sng" dirty="0"/>
            </a:br>
            <a:endParaRPr lang="pl-PL" sz="2400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1410" y="2555701"/>
            <a:ext cx="8640763" cy="3276996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Pakiet podstawowych zabezpieczeń dla „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</a:rPr>
              <a:t>project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l-PL" sz="2000" b="1" dirty="0" err="1">
                <a:solidFill>
                  <a:schemeClr val="accent1">
                    <a:lumMod val="75000"/>
                  </a:schemeClr>
                </a:solidFill>
              </a:rPr>
              <a:t>finance</a:t>
            </a: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” stanowi: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Weksel własny „in blanco” opatrzony klauzulą „bez protestu” wraz z deklaracją wekslową (plus ew. poręczenie właścicielskie),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wierzytelności/pełnomocnictwo do podstawowego rachunku bankowego,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Zastaw rejestrowy na akcjach/udziałach spółki celowej,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Hipoteka na nieruchomości, na której realizowane będzie przedsięwzięcie,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4798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24</a:t>
            </a:fld>
            <a:endParaRPr lang="pl-PL" altLang="pl-PL"/>
          </a:p>
        </p:txBody>
      </p:sp>
      <p:sp>
        <p:nvSpPr>
          <p:cNvPr id="5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488846"/>
            <a:ext cx="8640763" cy="1562799"/>
          </a:xfrm>
        </p:spPr>
        <p:txBody>
          <a:bodyPr/>
          <a:lstStyle/>
          <a:p>
            <a:pPr marL="185738" indent="-185738"/>
            <a:r>
              <a:rPr lang="pl-PL" dirty="0"/>
              <a:t>Zabezpieczenia</a:t>
            </a:r>
            <a:br>
              <a:rPr lang="pl-PL" dirty="0"/>
            </a:br>
            <a:br>
              <a:rPr lang="pl-PL" dirty="0"/>
            </a:br>
            <a:r>
              <a:rPr lang="pl-PL" dirty="0"/>
              <a:t> </a:t>
            </a:r>
            <a:r>
              <a:rPr lang="pl-PL" sz="2400" u="sng" dirty="0"/>
              <a:t>Project </a:t>
            </a:r>
            <a:r>
              <a:rPr lang="pl-PL" sz="2400" u="sng" dirty="0" err="1"/>
              <a:t>finance</a:t>
            </a:r>
            <a:br>
              <a:rPr lang="pl-PL" sz="2400" u="sng" dirty="0"/>
            </a:br>
            <a:endParaRPr lang="pl-PL" sz="2400" u="sng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AEB6EDDA-1CF7-7C66-301B-63322822E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418" y="2327895"/>
            <a:ext cx="8640763" cy="523178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Notarialne oświadczenie o poddaniu się rygorowi egzekucji w myśl art. 777 § 1 pkt. 4,  5 lub 6 k.p.c.,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Zastaw rejestrowy na zbiorze rzeczy ruchomych i praw majątkowych spółki celowej, powstałych w wyniku realizacji przedsięwzięcia,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wierzytelności z umów sprzedaży towarów/usług powstałych w wyniku realizacji przedsięwzięcia,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Cesja wierzytelności z  umów/polis ubezpieczeniowych majątku powstałego w wyniku realizacji przedsięwzięcia.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27121BFF-ECC3-20E8-87FC-73BE3DF82F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288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F41CC9D9-3570-F1F5-ECF3-011D406141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308229"/>
            <a:ext cx="10691813" cy="2514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3" name="Tytuł 1">
            <a:extLst>
              <a:ext uri="{FF2B5EF4-FFF2-40B4-BE49-F238E27FC236}">
                <a16:creationId xmlns:a16="http://schemas.microsoft.com/office/drawing/2014/main" id="{5C606A43-3DCD-DBFD-BEF8-A1F6A0EB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382" y="5075981"/>
            <a:ext cx="9433048" cy="553510"/>
          </a:xfrm>
        </p:spPr>
        <p:txBody>
          <a:bodyPr/>
          <a:lstStyle/>
          <a:p>
            <a:pPr algn="ctr" eaLnBrk="1" hangingPunct="1"/>
            <a:r>
              <a:rPr lang="pl-PL" altLang="pl-PL" sz="3200" dirty="0">
                <a:solidFill>
                  <a:srgbClr val="002073"/>
                </a:solidFill>
                <a:latin typeface="Open Sans" panose="020B0806030504020204" pitchFamily="34" charset="0"/>
                <a:cs typeface="Open Sans" panose="020B0806030504020204" pitchFamily="34" charset="0"/>
              </a:rPr>
              <a:t>Dziękujemy za uwagę</a:t>
            </a:r>
            <a:endParaRPr lang="pl-PL" altLang="pl-PL" sz="1800" b="0" dirty="0">
              <a:solidFill>
                <a:srgbClr val="002073"/>
              </a:solidFill>
              <a:latin typeface="Open Sans" panose="020B0806030504020204" pitchFamily="34" charset="0"/>
              <a:cs typeface="Open Sans" panose="020B0806030504020204" pitchFamily="34" charset="0"/>
            </a:endParaRPr>
          </a:p>
        </p:txBody>
      </p:sp>
      <p:sp>
        <p:nvSpPr>
          <p:cNvPr id="74755" name="Symbol zastępczy numeru slajdu 2" hidden="1">
            <a:extLst>
              <a:ext uri="{FF2B5EF4-FFF2-40B4-BE49-F238E27FC236}">
                <a16:creationId xmlns:a16="http://schemas.microsoft.com/office/drawing/2014/main" id="{21EEAE4B-6A9B-9FAD-8F55-1930A5D58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625B326-A187-4C68-A9E3-C464BC509609}" type="slidenum">
              <a:rPr lang="pl-PL" altLang="pl-PL" smtClean="0">
                <a:solidFill>
                  <a:schemeClr val="tx2"/>
                </a:solidFill>
                <a:latin typeface="Open Sans" panose="020B0806030504020204" pitchFamily="34" charset="0"/>
              </a:rPr>
              <a:pPr/>
              <a:t>25</a:t>
            </a:fld>
            <a:endParaRPr lang="pl-PL" altLang="pl-PL" dirty="0">
              <a:solidFill>
                <a:schemeClr val="tx2"/>
              </a:solidFill>
              <a:latin typeface="Open Sans" panose="020B0806030504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BB1FC4-770F-A5F8-1F43-B00186E72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67" y="323453"/>
            <a:ext cx="8640763" cy="1296144"/>
          </a:xfrm>
        </p:spPr>
        <p:txBody>
          <a:bodyPr/>
          <a:lstStyle/>
          <a:p>
            <a:r>
              <a:rPr lang="pl-PL" sz="2800" b="1" dirty="0">
                <a:solidFill>
                  <a:srgbClr val="26377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finansowa</a:t>
            </a:r>
            <a:br>
              <a:rPr lang="pl-PL" sz="2800" b="1" dirty="0">
                <a:solidFill>
                  <a:srgbClr val="26377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2400" b="1" dirty="0">
                <a:solidFill>
                  <a:srgbClr val="26377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Zasady ogólne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E83993-4329-38CA-6FE9-A19FF0860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362" y="1668003"/>
            <a:ext cx="9793088" cy="4223668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l-PL" alt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Analiza finansowa obejmuje: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dotychczasowej sytuacji finansowej,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poprawności i realności założeń do prognoz finansowych przedsięwzięcia i/lub Wnioskodawcy,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prognozowanej sytuacji finansowej,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zbilansowania źródeł finansowania przedsięwzięcia, 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Ocenę ryzyka finansowego związanego z realizacją przedsięwzięcia, wraz z rekomendacją zabezpieczeń.</a:t>
            </a:r>
          </a:p>
          <a:p>
            <a:pPr marL="0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l-PL" sz="2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800" dirty="0"/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  <a:p>
            <a:pPr marL="215900" indent="-215900" algn="just"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440803D-7AFC-07C6-4100-2C46420B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3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A6717B35-9DB2-C875-8CB5-BC6B35441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52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9BB1FC4-770F-A5F8-1F43-B00186E72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767" y="323453"/>
            <a:ext cx="8640763" cy="1296144"/>
          </a:xfrm>
        </p:spPr>
        <p:txBody>
          <a:bodyPr/>
          <a:lstStyle/>
          <a:p>
            <a:r>
              <a:rPr lang="pl-PL" sz="2800" b="1" dirty="0">
                <a:solidFill>
                  <a:srgbClr val="263779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Ocena finansowa </a:t>
            </a:r>
            <a:br>
              <a:rPr lang="pl-PL" sz="2800" b="1" dirty="0">
                <a:solidFill>
                  <a:srgbClr val="263779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</a:br>
            <a:r>
              <a:rPr lang="pl-PL" sz="2400" b="1" dirty="0">
                <a:solidFill>
                  <a:srgbClr val="263779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Zasady ogólne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45E83993-4329-38CA-6FE9-A19FF0860F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7394" y="1619597"/>
            <a:ext cx="9793088" cy="489654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Ocena finansowa przeprowadzana jest na podstawie zweryfikowanych przez NFOŚiGW danych finansowych, których źródło stanowi: 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Wniosek o dofinansowanie, 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Dokumenty rejestrowe (umowa, statut, itp.), 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Studium wykonalności oraz aktywny model finansowy,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Sprawozdanie finansowe za ostatnie trzy lata poprzedzające rok złożenia wniosku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Sprawozdanie finansowe bieżące F-01 za wykonany okres sprawozdawczy bieżącego roku (jeżeli dotyczy).</a:t>
            </a: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432000" indent="-4320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Ø"/>
              <a:tabLst>
                <a:tab pos="720000" algn="l"/>
              </a:tabLst>
            </a:pPr>
            <a:endParaRPr lang="pl-PL" sz="2000" b="1" dirty="0">
              <a:solidFill>
                <a:schemeClr val="accent1">
                  <a:lumMod val="7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sz="800" dirty="0"/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pl-PL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l-PL" dirty="0"/>
          </a:p>
          <a:p>
            <a:pPr marL="215900" indent="-215900">
              <a:lnSpc>
                <a:spcPct val="150000"/>
              </a:lnSpc>
              <a:buFont typeface="+mj-lt"/>
              <a:buAutoNum type="arabicPeriod"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440803D-7AFC-07C6-4100-2C46420BC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A6717B35-9DB2-C875-8CB5-BC6B35441B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54" y="6692827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55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567146"/>
            <a:ext cx="9505055" cy="5038711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Studium wykonalności dla projektu</a:t>
            </a:r>
          </a:p>
          <a:p>
            <a:pPr marL="271463" indent="0">
              <a:spcBef>
                <a:spcPts val="0"/>
              </a:spcBef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Przygotowane zgodnie z „Instrukcją sporządzania Studium Wykonalności dla przedsięwzięcia ubiegającego się o dofinansowanie ze środków NFOŚiGW”*</a:t>
            </a: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Stanowi rozszerzenie i uzupełnienie informacji zawartych we wniosku o dofinansowanie przedsięwzięcia</a:t>
            </a: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5721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Składa się z dwóch części: </a:t>
            </a:r>
          </a:p>
          <a:p>
            <a:pPr marL="271463" indent="271463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a) Studium Wykonalności – część opisowa,</a:t>
            </a:r>
          </a:p>
          <a:p>
            <a:pPr marL="901700" indent="-358775">
              <a:lnSpc>
                <a:spcPct val="100000"/>
              </a:lnSpc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b) Studium Wykonalności – część obliczeniowa (model finansowy). </a:t>
            </a:r>
          </a:p>
          <a:p>
            <a:pPr marL="271463" indent="0">
              <a:spcBef>
                <a:spcPts val="0"/>
              </a:spcBef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b="1" i="1" dirty="0">
                <a:solidFill>
                  <a:schemeClr val="accent1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 Instrukcja sporządzania studium wykonalności przedsięwzięcia ubiegającego się o dofinansowanie ze środków NFOŚiGW jest dostępna w generatorze wniosków jako pomoc kontekstowa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0" indent="0">
              <a:spcBef>
                <a:spcPts val="0"/>
              </a:spcBef>
              <a:buNone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5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D6A30AFB-D442-527A-8065-E314D27658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703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E0208-AB2E-604F-BC16-65B9D782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612379"/>
            <a:ext cx="8640763" cy="575468"/>
          </a:xfrm>
        </p:spPr>
        <p:txBody>
          <a:bodyPr/>
          <a:lstStyle/>
          <a:p>
            <a:r>
              <a:rPr lang="pl-PL" dirty="0"/>
              <a:t>Załączniki finansowe do wniosku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96E079-CBFB-8AE0-480E-EE17793BB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979612"/>
            <a:ext cx="8640763" cy="4679950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opisowa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Zakres części finansowej: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Finansowanie przedsięwzięcia;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finansowa;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Ocena ryzyka i analiza wrażliwości.</a:t>
            </a:r>
          </a:p>
          <a:p>
            <a:pPr marL="0" indent="0"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AADA58-C7FD-EEC0-F4E9-66D6E5E20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6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559BF9F-0134-05B7-1C50-C16EED6DF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62" y="6510532"/>
            <a:ext cx="666350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54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E0208-AB2E-604F-BC16-65B9D782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4" y="612379"/>
            <a:ext cx="8640763" cy="575468"/>
          </a:xfrm>
        </p:spPr>
        <p:txBody>
          <a:bodyPr/>
          <a:lstStyle/>
          <a:p>
            <a:r>
              <a:rPr lang="pl-PL" dirty="0"/>
              <a:t>Załączniki finansowe do wniosku 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96E079-CBFB-8AE0-480E-EE17793BB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990" y="1439861"/>
            <a:ext cx="8640763" cy="4932263"/>
          </a:xfrm>
        </p:spPr>
        <p:txBody>
          <a:bodyPr/>
          <a:lstStyle/>
          <a:p>
            <a:pPr marL="0" indent="0">
              <a:buNone/>
            </a:pPr>
            <a:r>
              <a:rPr lang="pl-PL" sz="24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opisowa</a:t>
            </a:r>
          </a:p>
          <a:p>
            <a:pPr marL="0" indent="0">
              <a:buNone/>
            </a:pPr>
            <a:endParaRPr lang="pl-PL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pl-PL" sz="2400" b="1" i="1" dirty="0">
                <a:solidFill>
                  <a:schemeClr val="accent1">
                    <a:lumMod val="75000"/>
                  </a:schemeClr>
                </a:solidFill>
              </a:rPr>
              <a:t>Zakres części finansowej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Finansowanie przedsięwzięcia:</a:t>
            </a:r>
          </a:p>
          <a:p>
            <a:pPr marL="542925" indent="-1841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zdolności Wnioskodawcy do obsługi planowanego zadłużenia związanego z realizacją przedsięwzięcia</a:t>
            </a:r>
          </a:p>
          <a:p>
            <a:pPr marL="542925" indent="-1841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Planowane koszty całkowite i kwalifikowane przedsięwzięcia</a:t>
            </a:r>
          </a:p>
          <a:p>
            <a:pPr marL="542925" indent="-1841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Planowane źródła finansowania kosztów całkowitych i kwalifikowanych przedsięwzięcia </a:t>
            </a: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AADA58-C7FD-EEC0-F4E9-66D6E5E20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7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559BF9F-0134-05B7-1C50-C16EED6DF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62" y="6510532"/>
            <a:ext cx="666350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970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ADE0208-AB2E-604F-BC16-65B9D7829B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937" y="612379"/>
            <a:ext cx="8640763" cy="575468"/>
          </a:xfrm>
        </p:spPr>
        <p:txBody>
          <a:bodyPr/>
          <a:lstStyle/>
          <a:p>
            <a:r>
              <a:rPr lang="pl-PL" dirty="0"/>
              <a:t>Załączniki finansowe do wniosku  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96E079-CBFB-8AE0-480E-EE17793BB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78" y="1333114"/>
            <a:ext cx="8640763" cy="5177417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opisowa</a:t>
            </a:r>
          </a:p>
          <a:p>
            <a:pPr marL="0" indent="0">
              <a:buNone/>
            </a:pPr>
            <a:r>
              <a:rPr lang="pl-PL" sz="2400" b="1" i="1" dirty="0">
                <a:solidFill>
                  <a:schemeClr val="accent1">
                    <a:lumMod val="75000"/>
                  </a:schemeClr>
                </a:solidFill>
              </a:rPr>
              <a:t>Zakres części finansowej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finansowa:</a:t>
            </a:r>
          </a:p>
          <a:p>
            <a:pPr marL="542925" indent="-271463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Założenia i metodyka analizy finansowej </a:t>
            </a:r>
          </a:p>
          <a:p>
            <a:pPr marL="542925" indent="-271463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bieżącej sytuacji finansowej Wnioskodawcy</a:t>
            </a:r>
          </a:p>
          <a:p>
            <a:pPr marL="542925" indent="-271463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Prognoza przychodów i kosztów operacyjnych dla wnioskodawcy oraz przedsięwzięcia</a:t>
            </a:r>
          </a:p>
          <a:p>
            <a:pPr marL="542925" indent="-271463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Analiza zapotrzebowania na kapitał obrotowy </a:t>
            </a:r>
          </a:p>
          <a:p>
            <a:pPr marL="542925" indent="-271463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Prognoza rachunku zysków i strat, bilansu oraz rachunku przepływów pieniężnych dla wnioskodawcy oraz przedsięwzięcia</a:t>
            </a:r>
          </a:p>
          <a:p>
            <a:pPr marL="542925" indent="-271463">
              <a:buFont typeface="Arial" panose="020B0604020202020204" pitchFamily="34" charset="0"/>
              <a:buChar char="•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Ocena wykonalności i trwałości finansowej</a:t>
            </a:r>
          </a:p>
          <a:p>
            <a:pPr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05AADA58-C7FD-EEC0-F4E9-66D6E5E20C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C559BF9F-0134-05B7-1C50-C16EED6DF7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62" y="6510532"/>
            <a:ext cx="6663506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843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E46FE97-AD20-61F9-969B-717DA9825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5525" y="503784"/>
            <a:ext cx="8640763" cy="539749"/>
          </a:xfrm>
        </p:spPr>
        <p:txBody>
          <a:bodyPr/>
          <a:lstStyle/>
          <a:p>
            <a:pPr marL="631825" indent="-631825"/>
            <a:r>
              <a:rPr lang="pl-PL" dirty="0"/>
              <a:t>Załączniki finansowe do wniosku   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7A49CF6F-A423-79A7-E144-83827118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86" y="1366938"/>
            <a:ext cx="9505055" cy="3960439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pl-PL" sz="2000" b="1" u="sng" dirty="0">
                <a:solidFill>
                  <a:schemeClr val="accent1">
                    <a:lumMod val="75000"/>
                  </a:schemeClr>
                </a:solidFill>
              </a:rPr>
              <a:t>Studium Wykonalności – część obliczeniowa (model finansowy)</a:t>
            </a:r>
          </a:p>
          <a:p>
            <a:pPr marL="0" indent="0">
              <a:spcBef>
                <a:spcPts val="0"/>
              </a:spcBef>
              <a:buNone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sporządzony w postaci aktywnego arkusza kalkulacyjnego, umożliwiającego prześledzenie toku poprawności dokonanych obliczeń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sz="20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powinien składać się z czterech wyodrębnionych zakładek: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założenia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obliczenia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wyniki</a:t>
            </a:r>
          </a:p>
          <a:p>
            <a:pPr indent="552450">
              <a:spcBef>
                <a:spcPts val="0"/>
              </a:spcBef>
              <a:buNone/>
            </a:pPr>
            <a:r>
              <a:rPr lang="pl-PL" sz="2000" b="1" dirty="0">
                <a:solidFill>
                  <a:schemeClr val="accent1">
                    <a:lumMod val="75000"/>
                  </a:schemeClr>
                </a:solidFill>
              </a:rPr>
              <a:t>• luka w finansowaniu</a:t>
            </a:r>
          </a:p>
          <a:p>
            <a:pPr indent="552450">
              <a:spcBef>
                <a:spcPts val="0"/>
              </a:spcBef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pl-PL" b="1" u="sng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pl-PL" b="1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220E9D3-B1AB-45CC-DBF7-310C2812C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E6BE7B-80CB-4926-B646-E23E8BCBFE23}" type="slidenum">
              <a:rPr lang="pl-PL" altLang="pl-PL" smtClean="0"/>
              <a:pPr>
                <a:defRPr/>
              </a:pPr>
              <a:t>9</a:t>
            </a:fld>
            <a:endParaRPr lang="pl-PL" altLang="pl-PL"/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BBF372E6-4826-EA14-F841-79C47FEB7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46" y="6779369"/>
            <a:ext cx="6661371" cy="660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6875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Niestandardowy 8">
      <a:dk1>
        <a:srgbClr val="000000"/>
      </a:dk1>
      <a:lt1>
        <a:srgbClr val="FFFFFF"/>
      </a:lt1>
      <a:dk2>
        <a:srgbClr val="002073"/>
      </a:dk2>
      <a:lt2>
        <a:srgbClr val="FFFFFF"/>
      </a:lt2>
      <a:accent1>
        <a:srgbClr val="003399"/>
      </a:accent1>
      <a:accent2>
        <a:srgbClr val="A6D3FF"/>
      </a:accent2>
      <a:accent3>
        <a:srgbClr val="FFD618"/>
      </a:accent3>
      <a:accent4>
        <a:srgbClr val="0051B0"/>
      </a:accent4>
      <a:accent5>
        <a:srgbClr val="6BB1E2"/>
      </a:accent5>
      <a:accent6>
        <a:srgbClr val="FFE60B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cja1" id="{436F5452-C95B-4D43-A1C6-1CA5BE69C951}" vid="{ABE25C27-1E66-47F3-AA86-B88226738C3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Prezentacja z numerem strony</Template>
  <TotalTime>0</TotalTime>
  <Words>1605</Words>
  <Application>Microsoft Office PowerPoint</Application>
  <PresentationFormat>Niestandardowy</PresentationFormat>
  <Paragraphs>258</Paragraphs>
  <Slides>25</Slides>
  <Notes>8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32" baseType="lpstr">
      <vt:lpstr>Arial</vt:lpstr>
      <vt:lpstr>Calibri</vt:lpstr>
      <vt:lpstr>Lato Black</vt:lpstr>
      <vt:lpstr>Open Sans</vt:lpstr>
      <vt:lpstr>Times New Roman</vt:lpstr>
      <vt:lpstr>Wingdings</vt:lpstr>
      <vt:lpstr>Motyw pakietu Office</vt:lpstr>
      <vt:lpstr>Slajd tytułowy</vt:lpstr>
      <vt:lpstr>Spis treści</vt:lpstr>
      <vt:lpstr>Ocena finansowa Zasady ogólne</vt:lpstr>
      <vt:lpstr>Ocena finansowa  Zasady ogólne</vt:lpstr>
      <vt:lpstr>Załączniki finansowe do wniosku</vt:lpstr>
      <vt:lpstr>Załączniki finansowe do wniosku </vt:lpstr>
      <vt:lpstr>Załączniki finansowe do wniosku  </vt:lpstr>
      <vt:lpstr>Załączniki finansowe do wniosku   </vt:lpstr>
      <vt:lpstr>Załączniki finansowe do wniosku    </vt:lpstr>
      <vt:lpstr> Załączniki finansowe do wniosku</vt:lpstr>
      <vt:lpstr>  Załączniki finansowe do wniosku</vt:lpstr>
      <vt:lpstr>Załączniki  finansowe do wniosku</vt:lpstr>
      <vt:lpstr>Załączniki finansowe do wniosku </vt:lpstr>
      <vt:lpstr> Załączniki finansowe do wniosku </vt:lpstr>
      <vt:lpstr>Warunki dofinansowania zwrotnego Okres finansowania </vt:lpstr>
      <vt:lpstr>Warunki dofinansowania zwrotnego Oprocentowanie</vt:lpstr>
      <vt:lpstr>Project finance  Charakterystyka ogólna</vt:lpstr>
      <vt:lpstr>Project finance   Charakterystyka ogólna</vt:lpstr>
      <vt:lpstr>Project finance  Charakterystyka ogólna </vt:lpstr>
      <vt:lpstr>Zabezpieczenia  Regulacje ogólne</vt:lpstr>
      <vt:lpstr>Zabezpieczenia   Regulacje ogólne</vt:lpstr>
      <vt:lpstr>Zabezpieczenia Wzmocnienie zabezpieczenia </vt:lpstr>
      <vt:lpstr>Zabezpieczenia  Project finance </vt:lpstr>
      <vt:lpstr>Zabezpieczenia   Project finance </vt:lpstr>
      <vt:lpstr>Dziękujemy za uwagę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Prezentacja_efektywne sieci DF</dc:title>
  <dc:subject>efektywne sieci DF</dc:subject>
  <dc:creator>Mariusz Przeczka</dc:creator>
  <cp:lastModifiedBy/>
  <cp:revision>1</cp:revision>
  <dcterms:created xsi:type="dcterms:W3CDTF">2023-09-15T11:09:44Z</dcterms:created>
  <dcterms:modified xsi:type="dcterms:W3CDTF">2024-12-13T08:32:06Z</dcterms:modified>
</cp:coreProperties>
</file>